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76" r:id="rId2"/>
    <p:sldId id="258" r:id="rId3"/>
    <p:sldId id="265" r:id="rId4"/>
    <p:sldId id="266" r:id="rId5"/>
    <p:sldId id="263" r:id="rId6"/>
    <p:sldId id="267" r:id="rId7"/>
    <p:sldId id="268" r:id="rId8"/>
    <p:sldId id="269" r:id="rId9"/>
    <p:sldId id="264" r:id="rId10"/>
    <p:sldId id="275" r:id="rId11"/>
    <p:sldId id="270" r:id="rId12"/>
    <p:sldId id="271" r:id="rId13"/>
    <p:sldId id="272" r:id="rId14"/>
    <p:sldId id="274" r:id="rId15"/>
    <p:sldId id="261" r:id="rId16"/>
    <p:sldId id="25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54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10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tiff>
</file>

<file path=ppt/media/image15.png>
</file>

<file path=ppt/media/image16.png>
</file>

<file path=ppt/media/image17.tiff>
</file>

<file path=ppt/media/image18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471C6D-2ADF-EA49-86E9-28D4D1EFA06D}" type="datetimeFigureOut">
              <a:rPr lang="en-US" smtClean="0"/>
              <a:t>10/2/19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EBFD64-67F2-EA47-AAF8-FA823F0B85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120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do such a thing? Whatever you do E/PCA for – e.g. features, dimension reduction…</a:t>
            </a:r>
          </a:p>
          <a:p>
            <a:r>
              <a:rPr lang="en-US" dirty="0"/>
              <a:t>Explain terminology of architecture. Why auto, why encoder, why decoder.</a:t>
            </a:r>
          </a:p>
          <a:p>
            <a:r>
              <a:rPr lang="en-US" dirty="0"/>
              <a:t>VAEs- puts in some probabilistic randomness to this – allows generation of data.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BFD64-67F2-EA47-AAF8-FA823F0B85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5180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(?) – e.g. trees can slash out regions of high probability, don’t think VAEs can since it is based on reconstruction (blind to the suspicion structure). Can be tested by artificially creating a dataset with regions of suspicion and see how VAEs handle 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BFD64-67F2-EA47-AAF8-FA823F0B856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98074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Fun fact – DP </a:t>
            </a:r>
            <a:r>
              <a:rPr lang="en-US" dirty="0" err="1"/>
              <a:t>Kingma</a:t>
            </a:r>
            <a:r>
              <a:rPr lang="en-US" dirty="0"/>
              <a:t> was in both ADAM and original VAE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BFD64-67F2-EA47-AAF8-FA823F0B856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74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http://cs229.stanford.edu/notes/cs229-notes2.pdf - example on generative vs discriminative</a:t>
            </a:r>
          </a:p>
          <a:p>
            <a:r>
              <a:rPr lang="en-US" dirty="0"/>
              <a:t>http://</a:t>
            </a:r>
            <a:r>
              <a:rPr lang="en-US" dirty="0" err="1"/>
              <a:t>robotics.stanford.edu</a:t>
            </a:r>
            <a:r>
              <a:rPr lang="en-US" dirty="0"/>
              <a:t>/~ang/papers/nips01-discriminativegenerative.pdf – higher asymptotic error for generative, but faster convergence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BFD64-67F2-EA47-AAF8-FA823F0B856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781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a think about why this is so – it is basically the essence of a generative model. Knowing the distribution of your data.</a:t>
            </a:r>
          </a:p>
          <a:p>
            <a:r>
              <a:rPr lang="en-US" dirty="0"/>
              <a:t>Why extend to a model with latent variables? Gives more flexibility to the model, apparently. </a:t>
            </a:r>
          </a:p>
          <a:p>
            <a:r>
              <a:rPr lang="en-US" dirty="0"/>
              <a:t>How come the integral can’t be done? Impossible to go through all possible configurations of z.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BFD64-67F2-EA47-AAF8-FA823F0B85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LTP, Bayes, Constant, Logarithms</a:t>
            </a:r>
          </a:p>
          <a:p>
            <a:r>
              <a:rPr lang="en-US" dirty="0"/>
              <a:t>q is an approximation to p. We’ve already decided that we can’t handle p, but at least we know KL &gt;= 0</a:t>
            </a:r>
          </a:p>
          <a:p>
            <a:r>
              <a:rPr lang="en-US" dirty="0"/>
              <a:t>Why did we write this out? For MLE estimation, always aim to maximize </a:t>
            </a:r>
            <a:r>
              <a:rPr lang="en-US" dirty="0" err="1"/>
              <a:t>p_theta</a:t>
            </a:r>
            <a:r>
              <a:rPr lang="en-US" dirty="0"/>
              <a:t>, likelihood of the </a:t>
            </a:r>
            <a:r>
              <a:rPr lang="en-US" dirty="0" err="1"/>
              <a:t>data.That’s</a:t>
            </a:r>
            <a:r>
              <a:rPr lang="en-US" dirty="0"/>
              <a:t> how we train.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BFD64-67F2-EA47-AAF8-FA823F0B856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9105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gives an intuition of how our optimization gets what we want. Next slide is practical implementation of the optimization objective.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BFD64-67F2-EA47-AAF8-FA823F0B85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5163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D_KL^* is the KL divergence for the intractable portion.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BFD64-67F2-EA47-AAF8-FA823F0B85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804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BFD64-67F2-EA47-AAF8-FA823F0B856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2638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Gloss over this.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BFD64-67F2-EA47-AAF8-FA823F0B856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227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Bearing in mind that VAE is unsupervised while XGB is supervised – what performance do you think VAE should have?</a:t>
            </a:r>
          </a:p>
          <a:p>
            <a:r>
              <a:rPr lang="en-US" dirty="0"/>
              <a:t>Should we be using reconstruction loss or </a:t>
            </a:r>
            <a:r>
              <a:rPr lang="en-US" dirty="0" err="1"/>
              <a:t>total_vae_loss</a:t>
            </a:r>
            <a:r>
              <a:rPr lang="en-US" dirty="0"/>
              <a:t>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8EBFD64-67F2-EA47-AAF8-FA823F0B856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077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501643-7631-8E42-AF66-0BD4F8ECDB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CF781F-D54E-B847-996C-ACC723F078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7FA39-EACC-6147-BBD6-0430FC3DC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AFDC29-58B5-834A-B226-F2D62A052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39E19E-E0FE-204D-AF70-15404B842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506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5B40C3-1ADB-4A4E-99CF-CF2EF931F0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FBE389-7F46-B242-BD16-BBF9FCD1F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490C56-0BFC-CC4C-899B-90F11994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FB0E9-E8E7-F748-8AA1-5A5B290D1A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F39323-B39E-A24F-91EA-1367751BCE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0138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18B6752-005C-9B41-B472-6956361DCF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C979A-F050-014C-8B21-58882D09F5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65979-F213-D842-99C3-D53DD8932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BEC13-5CB2-244F-9490-0CDD437AF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A397E-3747-EF49-9182-175830EF6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9181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23649-932F-174C-B6CB-603F8335D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A395B-42C3-4F44-9F5E-6F3E97BBD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8AAD19-8407-8F43-8739-5F0C3B027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D5F57-13CE-DA42-BF54-73C96AC41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EF1F0-C58E-9D4C-9053-ACB6A77C2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439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73CE-1EED-BF4F-B5B9-27735AE0FB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0778D7-50FB-EA49-91AB-F66BB3B73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D65068-39F8-5647-9ACF-2CFC665DE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B6DD24-9E8C-4144-8680-95FD9166B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A1A8E-4701-BD4D-A901-0353D368E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937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3CCDF-1888-D04D-BC4B-89F570614C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BAFA2-DCCC-A743-9E3B-2702D86E43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F9C99-E208-1343-A215-B549ED6489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65FC0E-1485-A54E-ABBE-FF4D342FE5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47681D-11AD-E541-964D-AAAF35360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EBCEAB-F2E3-3942-9222-D6D4E77D7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8451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EC8CE8-CD79-AA43-83E1-C9E42BAD6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0D25C0-1DFC-2E48-B797-9BB27EC48C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46994-B17D-9E4D-9528-489D3B9DF9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88CD99-DE1B-F645-86EE-2EC6BE3B34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517451-FAF8-B542-8031-9C213C0CD1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2263469-CA7C-A543-86C6-44F75F7F9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112E6F-DE4B-ED4A-B40B-8B5FC1081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324386-F42B-294F-B6C1-8F7E334FD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82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070C5-B3AA-7B47-86C3-BE95E9072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384EBE-99A0-8C41-A853-D650A9244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EEB037-F9E7-0D44-89DF-5861116D6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78D8DF-BA13-8941-9314-621B490B2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113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6D880C-9D65-8640-AB0D-EBD1F70AB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53C231-77B1-F24F-BFC2-85C6675FF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0CCA00-F520-ED41-871D-9607BC8EB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648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A80AD-0CA1-2C41-9795-B4AEDCFC1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754E9-20FD-1C44-908C-1B18EF5EB3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A00CD2-19FD-A347-8A22-2312E7C6D8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B0C208-3A83-E34C-AC13-4F24C49C9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54A6B1-5F97-474D-AE59-B4863C3E7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833533-C025-9F4E-97B0-6B756C9B9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3891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D8321-CC66-EE4C-BB72-D1CA00FEC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BCBB90-FD47-5A43-B8A1-96AC694AB9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0EEEA0-4888-5548-8CBE-DD3502A2F3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3F3C48-D8A3-EC46-BB48-29FDCF5751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2680E2-BC18-334C-985E-3518EC1E8C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ECF111-A303-804A-9DA1-F6DF65F5B8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7998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838D9A-A1AD-0D45-9024-8F1FEF100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83A9F8-400B-7C4F-8206-D902F5692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67D18-4E06-A64A-977C-124038E2F0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9BCBF7-2AF4-9346-ABCD-34E08008A2CF}" type="datetimeFigureOut">
              <a:rPr lang="en-US" smtClean="0"/>
              <a:t>10/2/19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2F7F4-6C51-6E45-8E60-74461BD5F4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17BF1-C044-3E42-BEBE-407F12FC9A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BCC2FC-EC4A-C544-B0B3-4FA3DE3480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357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pdf/1412.6980.pdf" TargetMode="External"/><Relationship Id="rId7" Type="http://schemas.openxmlformats.org/officeDocument/2006/relationships/hyperlink" Target="https://arxiv.org/pdf/1606.05908.pdf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owardsdatascience.com/intuitively-understanding-variational-autoencoders-1bfe67eb5daf" TargetMode="External"/><Relationship Id="rId5" Type="http://schemas.openxmlformats.org/officeDocument/2006/relationships/hyperlink" Target="https://arxiv.org/pdf/1906.02691.pdf" TargetMode="External"/><Relationship Id="rId4" Type="http://schemas.openxmlformats.org/officeDocument/2006/relationships/hyperlink" Target="https://arxiv.org/pdf/1312.6114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538B6-0C3C-F248-8628-938B1E2C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Autoencoders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14783-A31F-CD48-BD08-6E4E9B35E1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Learns a representation of inputs. Think: Embedding / PCA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B08EEF-C542-484B-A957-A40C12A80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1110" y="2530939"/>
            <a:ext cx="6976461" cy="352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7343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B0576-994F-9A42-89E6-C8137993F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Clearer picture(?)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B0E1F7D-ADB4-B345-A1EC-559B76562A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5176" y="1253331"/>
            <a:ext cx="9324295" cy="4351338"/>
          </a:xfrm>
        </p:spPr>
      </p:pic>
    </p:spTree>
    <p:extLst>
      <p:ext uri="{BB962C8B-B14F-4D97-AF65-F5344CB8AC3E}">
        <p14:creationId xmlns:p14="http://schemas.microsoft.com/office/powerpoint/2010/main" val="17854609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EC687-008C-4A4F-B02C-873A347A0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Actual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BFF2A-0E9C-EE40-A211-4F7CF34219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components of the loss: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Reconstruction loss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KL-divergence</a:t>
            </a:r>
          </a:p>
          <a:p>
            <a:pPr marL="457200" lvl="1" indent="0">
              <a:buNone/>
            </a:pPr>
            <a:r>
              <a:rPr lang="en-US" dirty="0"/>
              <a:t>When taking gradients, need to ensure gradients against both losses are summed.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Sampling - you can’t backpropagate through sampling, use the reparameterization trick to externalize the randomness. See paper.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7892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B52BC6-C18C-B44B-952C-15A241C29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VAEs for fraud (AXATP)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C997B0E-EE1C-8941-BE4F-3630669BB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 all data points through the VAE network. Those with ‘high’ reconstruction loss are candidates for fraud.</a:t>
            </a:r>
          </a:p>
          <a:p>
            <a:r>
              <a:rPr lang="en-US" dirty="0"/>
              <a:t>AXATP data</a:t>
            </a:r>
          </a:p>
          <a:p>
            <a:pPr lvl="1"/>
            <a:r>
              <a:rPr lang="en-US" dirty="0"/>
              <a:t>Train/test – use the split provided during development (201803~201805)</a:t>
            </a:r>
          </a:p>
          <a:p>
            <a:pPr lvl="1"/>
            <a:r>
              <a:rPr lang="en-US" dirty="0"/>
              <a:t>Deployed </a:t>
            </a:r>
            <a:r>
              <a:rPr lang="en-US" dirty="0" err="1"/>
              <a:t>XGBoost</a:t>
            </a:r>
            <a:r>
              <a:rPr lang="en-US" dirty="0"/>
              <a:t> model is at AUC ~ 0.97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39190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498B2B-4471-1145-9ACD-7B369D891B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VAEs for fraud (AXATP)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1D18F1-42AC-A042-9A30-9471B0E3EB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Architecture: </a:t>
            </a:r>
          </a:p>
          <a:p>
            <a:r>
              <a:rPr lang="en-US" dirty="0"/>
              <a:t>KL-loss – Assume two Gaussians, closed form solution</a:t>
            </a:r>
          </a:p>
          <a:p>
            <a:r>
              <a:rPr lang="en-US" dirty="0"/>
              <a:t>RC-loss –            , so take MSE</a:t>
            </a:r>
          </a:p>
          <a:p>
            <a:r>
              <a:rPr lang="en-US" dirty="0"/>
              <a:t>Scale? Should, since MSE.</a:t>
            </a:r>
          </a:p>
          <a:p>
            <a:r>
              <a:rPr lang="en-US" dirty="0"/>
              <a:t>All features? Probably not, use just the top ones. How many neurons in hidden layer? How many latent variables? What about learning rate?</a:t>
            </a:r>
          </a:p>
          <a:p>
            <a:r>
              <a:rPr lang="en-US" dirty="0"/>
              <a:t>Optimization schedule – use ADAM.  </a:t>
            </a:r>
          </a:p>
          <a:p>
            <a:r>
              <a:rPr lang="en-US" dirty="0"/>
              <a:t>For training, use only </a:t>
            </a:r>
            <a:r>
              <a:rPr lang="en-US" dirty="0" err="1"/>
              <a:t>fraud_flag</a:t>
            </a:r>
            <a:r>
              <a:rPr lang="en-US" dirty="0"/>
              <a:t> = 0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6D1BB26-9AE0-814E-9157-3DFE919044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3191" y="2868050"/>
            <a:ext cx="825500" cy="495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B72BF8-DA6E-B742-82AC-EDACFA5537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3600" y="1735541"/>
            <a:ext cx="3606800" cy="652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634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D1130-6023-7D46-BF1E-1EA58641E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7DC827-448D-D54C-AD14-3B3055CF4E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39714" y="3086484"/>
            <a:ext cx="1447800" cy="1397000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1D819E2-5B90-7A41-A07E-34446E06CB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5510" y="3061084"/>
            <a:ext cx="14224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9119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EFAC2-5569-0040-905F-4655EDFE4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AC34E-45A8-0B4C-B14E-6E647A160F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7366"/>
            <a:ext cx="10515600" cy="4789597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Features – small number but quality features are best.</a:t>
            </a:r>
          </a:p>
          <a:p>
            <a:r>
              <a:rPr lang="en-US" dirty="0"/>
              <a:t>Sensitive to scale, don’t think it handles categorical features well(?)</a:t>
            </a:r>
          </a:p>
          <a:p>
            <a:r>
              <a:rPr lang="en-US" dirty="0"/>
              <a:t>Hidden neurons – the more the better.</a:t>
            </a:r>
          </a:p>
          <a:p>
            <a:r>
              <a:rPr lang="en-US" dirty="0"/>
              <a:t>Latent variables – not much difference between 10 and 1000. Might be a function of input dimension.</a:t>
            </a:r>
          </a:p>
          <a:p>
            <a:r>
              <a:rPr lang="en-US" dirty="0"/>
              <a:t>AUC is lower, but keep in mind that our architecture is very simple, just two FCs. (And VAE is unsupervised too)</a:t>
            </a:r>
          </a:p>
          <a:p>
            <a:r>
              <a:rPr lang="en-US" dirty="0"/>
              <a:t>Scaling helps, but </a:t>
            </a:r>
            <a:r>
              <a:rPr lang="en-US" dirty="0" err="1"/>
              <a:t>MinMax</a:t>
            </a:r>
            <a:r>
              <a:rPr lang="en-US" dirty="0"/>
              <a:t> (with sigmoid) doesn’t help. Hinting that Batch Normalization will help with performance too?</a:t>
            </a:r>
          </a:p>
          <a:p>
            <a:r>
              <a:rPr lang="en-US" dirty="0"/>
              <a:t>ADAM seems to break if minima is reached very quickly, but still a lot of rounds/epochs to go.</a:t>
            </a:r>
          </a:p>
          <a:p>
            <a:r>
              <a:rPr lang="en-US" dirty="0"/>
              <a:t>Learning rate is ‘the most important hyperparameter’. A perfectly fine implementation might look like it bugged out with poor choices of learning rates.</a:t>
            </a:r>
          </a:p>
          <a:p>
            <a:r>
              <a:rPr lang="en-US" dirty="0"/>
              <a:t>KL-weight could be tuned for more realistic data point generation, YMMV.</a:t>
            </a:r>
          </a:p>
          <a:p>
            <a:r>
              <a:rPr lang="en-US" dirty="0"/>
              <a:t>For China, the encoded features (10-dim) were not adding any value to the existing model.</a:t>
            </a:r>
          </a:p>
          <a:p>
            <a:r>
              <a:rPr lang="en-US" dirty="0"/>
              <a:t>Personal – plenty of bugs, always have someone to discuss with if possible.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79554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7F1CE-5BE9-9447-AE30-5240CEDC65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8282F-7143-7548-925A-0F62B3B8BB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ADAM paper</a:t>
            </a:r>
            <a:br>
              <a:rPr lang="en-US" dirty="0"/>
            </a:br>
            <a:r>
              <a:rPr lang="en-US" dirty="0">
                <a:hlinkClick r:id="rId3"/>
              </a:rPr>
              <a:t>https://arxiv.org/pdf/1412.6980.pdf</a:t>
            </a:r>
            <a:endParaRPr lang="en-US" dirty="0"/>
          </a:p>
          <a:p>
            <a:r>
              <a:rPr lang="en-US" dirty="0"/>
              <a:t>VAE (original)</a:t>
            </a:r>
            <a:br>
              <a:rPr lang="en-US" dirty="0"/>
            </a:br>
            <a:r>
              <a:rPr lang="en-US" dirty="0">
                <a:hlinkClick r:id="rId4"/>
              </a:rPr>
              <a:t>https://arxiv.org/pdf/1312.6114.pdf</a:t>
            </a:r>
            <a:endParaRPr lang="en-US" dirty="0"/>
          </a:p>
          <a:p>
            <a:r>
              <a:rPr lang="en-US" dirty="0"/>
              <a:t>VAE (deeper, expansion of original)</a:t>
            </a:r>
            <a:br>
              <a:rPr lang="en-US" dirty="0"/>
            </a:br>
            <a:r>
              <a:rPr lang="en-US" dirty="0">
                <a:hlinkClick r:id="rId5"/>
              </a:rPr>
              <a:t>https://arxiv.org/pdf/1906.02691.pdf</a:t>
            </a:r>
            <a:endParaRPr lang="en-US" dirty="0"/>
          </a:p>
          <a:p>
            <a:r>
              <a:rPr lang="en-US" dirty="0"/>
              <a:t>VAE (tutorial, high level)</a:t>
            </a:r>
            <a:br>
              <a:rPr lang="en-US" dirty="0"/>
            </a:br>
            <a:r>
              <a:rPr lang="en-US" dirty="0">
                <a:hlinkClick r:id="rId6"/>
              </a:rPr>
              <a:t>https://towardsdatascience.com/intuitively-understanding-variational-autoencoders-1bfe67eb5daf</a:t>
            </a:r>
            <a:endParaRPr lang="en-US" dirty="0"/>
          </a:p>
          <a:p>
            <a:r>
              <a:rPr lang="en-US" dirty="0"/>
              <a:t>VAE (tutorial, math-y)</a:t>
            </a:r>
            <a:br>
              <a:rPr lang="en-US" dirty="0"/>
            </a:br>
            <a:r>
              <a:rPr lang="en-US" dirty="0">
                <a:hlinkClick r:id="rId7"/>
              </a:rPr>
              <a:t>https://arxiv.org/pdf/1606.05908.pdf</a:t>
            </a:r>
            <a:endParaRPr lang="en-US" dirty="0"/>
          </a:p>
          <a:p>
            <a:r>
              <a:rPr lang="en-US" dirty="0"/>
              <a:t>Probabilistic Graphical Models (Koller &amp; Friedman), in our library. Doesn’t directly touch on VAE, provides foundation for the probabilistic motivation to VAEs.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1079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2DA3D-E230-4349-B327-CFE8A23C6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VAE is a generative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91D364-ACC0-E74A-B07B-8FF988D80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Explicitly tries to model p(x). Discriminators try to model p(</a:t>
            </a:r>
            <a:r>
              <a:rPr lang="en-US" dirty="0" err="1"/>
              <a:t>y|x</a:t>
            </a:r>
            <a:r>
              <a:rPr lang="en-US" dirty="0"/>
              <a:t>).</a:t>
            </a:r>
          </a:p>
          <a:p>
            <a:r>
              <a:rPr lang="en-US" dirty="0"/>
              <a:t>Can be turned into a discriminator / classifier by Bayes Rule. (Tends to have higher error floor than discriminators but converges faster to its ‘best error’)</a:t>
            </a:r>
          </a:p>
          <a:p>
            <a:r>
              <a:rPr lang="en-US" dirty="0"/>
              <a:t>Sometimes generalizes better – making structural assumptions works as a kind of </a:t>
            </a:r>
            <a:r>
              <a:rPr lang="en-US" dirty="0" err="1"/>
              <a:t>regularizer</a:t>
            </a:r>
            <a:endParaRPr lang="en-US" dirty="0"/>
          </a:p>
          <a:p>
            <a:r>
              <a:rPr lang="en-US" dirty="0"/>
              <a:t>Can be used to generate new data (e.g. new plants for a 3D game to quickly get a ‘forest’)</a:t>
            </a:r>
          </a:p>
          <a:p>
            <a:r>
              <a:rPr lang="en-US" dirty="0"/>
              <a:t>One of the most important advancements for generative deep learning (the other being GANs)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69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E146C8-F511-5546-9455-D0E468AA16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VAE set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DF7CEA-C2DF-AD4D-BD18-6ACD39CC02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64917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In math, this is what we’re looking for:</a:t>
            </a:r>
          </a:p>
          <a:p>
            <a:endParaRPr lang="en-US" dirty="0"/>
          </a:p>
          <a:p>
            <a:r>
              <a:rPr lang="en-US" dirty="0"/>
              <a:t>We can extend this into a models with latent variables: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 the VAE set up, we declare p(</a:t>
            </a:r>
            <a:r>
              <a:rPr lang="en-US" dirty="0" err="1"/>
              <a:t>x|z</a:t>
            </a:r>
            <a:r>
              <a:rPr lang="en-US" dirty="0"/>
              <a:t>) = NN, p(z) = Gaussian. But integral cannot be done.</a:t>
            </a:r>
          </a:p>
          <a:p>
            <a:pPr lvl="1"/>
            <a:r>
              <a:rPr lang="en-US" dirty="0"/>
              <a:t>P(</a:t>
            </a:r>
            <a:r>
              <a:rPr lang="en-US" dirty="0" err="1"/>
              <a:t>x|z</a:t>
            </a:r>
            <a:r>
              <a:rPr lang="en-US" dirty="0"/>
              <a:t>) here is called the ‘decoder’, since it’s taking some latent variable and describing x based on it.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1AF296-990D-4440-BF12-664ABA3BF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0657" y="1606606"/>
            <a:ext cx="1276540" cy="74771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EBE0C5F-46CB-794A-96BC-AA7620A78A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6459" y="3187262"/>
            <a:ext cx="2730500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930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988F1-1ACC-7D4A-AD0D-6B186C640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VAE set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A279B-0A94-B84D-A551-0A5DEBA37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To get around the intractability, define an approximate distribution for p(</a:t>
            </a:r>
            <a:r>
              <a:rPr lang="en-US" dirty="0" err="1"/>
              <a:t>z|x</a:t>
            </a:r>
            <a:r>
              <a:rPr lang="en-US" dirty="0"/>
              <a:t>), which we call the encoder: q(</a:t>
            </a:r>
            <a:r>
              <a:rPr lang="en-US" dirty="0" err="1"/>
              <a:t>z|x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Didn’t we just say p(x) was intractable? What has p(</a:t>
            </a:r>
            <a:r>
              <a:rPr lang="en-US" dirty="0" err="1"/>
              <a:t>z|x</a:t>
            </a:r>
            <a:r>
              <a:rPr lang="en-US" dirty="0"/>
              <a:t>) got to do with this? Because by Bayes: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If p(</a:t>
            </a:r>
            <a:r>
              <a:rPr lang="en-US" dirty="0" err="1"/>
              <a:t>z|x</a:t>
            </a:r>
            <a:r>
              <a:rPr lang="en-US" dirty="0"/>
              <a:t>) becomes tractable, so will p(x)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CE4210-2FB5-1743-A903-57054B9DC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1142" y="3611753"/>
            <a:ext cx="2971420" cy="1075859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5492A8A-741C-E74F-BEE9-01D66FAC4178}"/>
              </a:ext>
            </a:extLst>
          </p:cNvPr>
          <p:cNvCxnSpPr>
            <a:cxnSpLocks/>
          </p:cNvCxnSpPr>
          <p:nvPr/>
        </p:nvCxnSpPr>
        <p:spPr>
          <a:xfrm flipH="1">
            <a:off x="7242562" y="3752193"/>
            <a:ext cx="1197245" cy="13808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938C109-E2DB-D84E-9E53-E5CF36776970}"/>
              </a:ext>
            </a:extLst>
          </p:cNvPr>
          <p:cNvCxnSpPr>
            <a:cxnSpLocks/>
          </p:cNvCxnSpPr>
          <p:nvPr/>
        </p:nvCxnSpPr>
        <p:spPr>
          <a:xfrm flipH="1" flipV="1">
            <a:off x="7016590" y="4365349"/>
            <a:ext cx="1202500" cy="457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2333E18-8345-5E49-AB33-87E45963010D}"/>
              </a:ext>
            </a:extLst>
          </p:cNvPr>
          <p:cNvCxnSpPr>
            <a:cxnSpLocks/>
          </p:cNvCxnSpPr>
          <p:nvPr/>
        </p:nvCxnSpPr>
        <p:spPr>
          <a:xfrm flipV="1">
            <a:off x="2743200" y="4233118"/>
            <a:ext cx="1629104" cy="4344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5DB7EACB-8878-D94E-B90E-8ACB3069DAB3}"/>
              </a:ext>
            </a:extLst>
          </p:cNvPr>
          <p:cNvSpPr txBox="1"/>
          <p:nvPr/>
        </p:nvSpPr>
        <p:spPr>
          <a:xfrm>
            <a:off x="1891862" y="4822549"/>
            <a:ext cx="1182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intractable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2442A0C-69D4-A948-9989-EC468EAF88E8}"/>
              </a:ext>
            </a:extLst>
          </p:cNvPr>
          <p:cNvSpPr txBox="1"/>
          <p:nvPr/>
        </p:nvSpPr>
        <p:spPr>
          <a:xfrm>
            <a:off x="7848789" y="4921781"/>
            <a:ext cx="1182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intractable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EED4F22-DF78-7E45-88BA-EEE0A98B3873}"/>
              </a:ext>
            </a:extLst>
          </p:cNvPr>
          <p:cNvSpPr txBox="1"/>
          <p:nvPr/>
        </p:nvSpPr>
        <p:spPr>
          <a:xfrm>
            <a:off x="8517977" y="3567527"/>
            <a:ext cx="1182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tractable</a:t>
            </a:r>
          </a:p>
        </p:txBody>
      </p:sp>
    </p:spTree>
    <p:extLst>
      <p:ext uri="{BB962C8B-B14F-4D97-AF65-F5344CB8AC3E}">
        <p14:creationId xmlns:p14="http://schemas.microsoft.com/office/powerpoint/2010/main" val="2717408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1C81EB4-5324-B640-88EA-43E5FF050E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6469" y="643467"/>
            <a:ext cx="5599062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4953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2F3FA-9A42-DD45-9870-21E28BFF9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VAE – optimization 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939EC-F9AD-274E-B567-012407C41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Optimization is based on the Evidence Lower Bound (ELBO)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CF9518-3803-9C4B-A9D6-B0707BE0D8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0800" y="2570874"/>
            <a:ext cx="7010400" cy="2578100"/>
          </a:xfrm>
          <a:prstGeom prst="rect">
            <a:avLst/>
          </a:prstGeom>
        </p:spPr>
      </p:pic>
      <p:sp>
        <p:nvSpPr>
          <p:cNvPr id="11" name="Right Brace 10">
            <a:extLst>
              <a:ext uri="{FF2B5EF4-FFF2-40B4-BE49-F238E27FC236}">
                <a16:creationId xmlns:a16="http://schemas.microsoft.com/office/drawing/2014/main" id="{03655997-F791-EE4E-A499-5863E02CACC4}"/>
              </a:ext>
            </a:extLst>
          </p:cNvPr>
          <p:cNvSpPr/>
          <p:nvPr/>
        </p:nvSpPr>
        <p:spPr>
          <a:xfrm rot="5400000">
            <a:off x="4954327" y="4424923"/>
            <a:ext cx="282684" cy="200066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Brace 11">
            <a:extLst>
              <a:ext uri="{FF2B5EF4-FFF2-40B4-BE49-F238E27FC236}">
                <a16:creationId xmlns:a16="http://schemas.microsoft.com/office/drawing/2014/main" id="{4C5EFF15-E04A-6540-805C-FF9F2D575CA1}"/>
              </a:ext>
            </a:extLst>
          </p:cNvPr>
          <p:cNvSpPr/>
          <p:nvPr/>
        </p:nvSpPr>
        <p:spPr>
          <a:xfrm rot="5400000">
            <a:off x="7429513" y="4422131"/>
            <a:ext cx="282684" cy="200066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D56F98-9F31-4D4B-9260-3D3B02DC7D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5769" y="5633436"/>
            <a:ext cx="939800" cy="609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9BCDF8-056E-554F-9B3B-96E0F87C0C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34205" y="5746396"/>
            <a:ext cx="2273300" cy="419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6E3A75-EFA9-0847-A9A5-A8D19402D99A}"/>
              </a:ext>
            </a:extLst>
          </p:cNvPr>
          <p:cNvSpPr txBox="1"/>
          <p:nvPr/>
        </p:nvSpPr>
        <p:spPr>
          <a:xfrm>
            <a:off x="4794617" y="6208385"/>
            <a:ext cx="7709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ELBO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68DAE18-87A8-2E47-8DB0-DDA8A8C28B08}"/>
              </a:ext>
            </a:extLst>
          </p:cNvPr>
          <p:cNvSpPr txBox="1"/>
          <p:nvPr/>
        </p:nvSpPr>
        <p:spPr>
          <a:xfrm>
            <a:off x="6185022" y="6208385"/>
            <a:ext cx="3152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KL-divergence between q and p</a:t>
            </a:r>
          </a:p>
        </p:txBody>
      </p:sp>
    </p:spTree>
    <p:extLst>
      <p:ext uri="{BB962C8B-B14F-4D97-AF65-F5344CB8AC3E}">
        <p14:creationId xmlns:p14="http://schemas.microsoft.com/office/powerpoint/2010/main" val="308101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A2C63-C373-794F-901C-D17B9415D6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VAE – optimization objective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0751296-A468-DD46-9919-8C17776E1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Because KL-Divergence is at least 0, we have that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 the KL term determines two distances:</a:t>
            </a:r>
          </a:p>
          <a:p>
            <a:pPr marL="914400" lvl="1" indent="-457200">
              <a:buAutoNum type="arabicPeriod"/>
            </a:pPr>
            <a:r>
              <a:rPr lang="en-US" dirty="0"/>
              <a:t>The divergence of approximate q from true p</a:t>
            </a:r>
          </a:p>
          <a:p>
            <a:pPr marL="914400" lvl="1" indent="-457200">
              <a:buAutoNum type="arabicPeriod"/>
            </a:pPr>
            <a:r>
              <a:rPr lang="en-US" dirty="0"/>
              <a:t>‘Tightness’ - the gap between ELBO and log-likelihood p. The better q approximates p, the smaller the gap.</a:t>
            </a:r>
          </a:p>
          <a:p>
            <a:r>
              <a:rPr lang="en-US" dirty="0"/>
              <a:t>If we maximize ELBO </a:t>
            </a:r>
            <a:r>
              <a:rPr lang="en-US" dirty="0" err="1"/>
              <a:t>w.r.t</a:t>
            </a:r>
            <a:r>
              <a:rPr lang="en-US" dirty="0"/>
              <a:t>       , we optimize two things we care about: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Maximize log-likelihood p, so make the generative model better.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Minimize KL, so that q approximates better</a:t>
            </a:r>
          </a:p>
          <a:p>
            <a:pPr marL="914400" lvl="1" indent="-457200">
              <a:buFont typeface="+mj-lt"/>
              <a:buAutoNum type="arabicPeriod"/>
            </a:pP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21362F8-9FE8-2246-AD4D-E15373D7A925}"/>
                  </a:ext>
                </a:extLst>
              </p:cNvPr>
              <p:cNvSpPr txBox="1"/>
              <p:nvPr/>
            </p:nvSpPr>
            <p:spPr>
              <a:xfrm>
                <a:off x="4655620" y="5018163"/>
                <a:ext cx="438069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𝜃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21362F8-9FE8-2246-AD4D-E15373D7A92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55620" y="5018163"/>
                <a:ext cx="438069" cy="276999"/>
              </a:xfrm>
              <a:prstGeom prst="rect">
                <a:avLst/>
              </a:prstGeom>
              <a:blipFill>
                <a:blip r:embed="rId3"/>
                <a:stretch>
                  <a:fillRect l="-17143" r="-8571" b="-304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6C2EE605-86D4-E345-83C5-4EF12561A9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2745" y="2423447"/>
            <a:ext cx="2870200" cy="85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372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34D9C-9861-1C43-8059-C0790B77D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VAE – optimization objective (during training)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64DCEEC-84C6-6145-816E-CF2390B64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90058" y="1690688"/>
            <a:ext cx="7569200" cy="3835400"/>
          </a:xfrm>
          <a:prstGeom prst="rect">
            <a:avLst/>
          </a:prstGeom>
        </p:spPr>
      </p:pic>
      <p:sp>
        <p:nvSpPr>
          <p:cNvPr id="5" name="Right Brace 4">
            <a:extLst>
              <a:ext uri="{FF2B5EF4-FFF2-40B4-BE49-F238E27FC236}">
                <a16:creationId xmlns:a16="http://schemas.microsoft.com/office/drawing/2014/main" id="{6FCBE3FD-C319-6048-A3F6-C3F118FE58B2}"/>
              </a:ext>
            </a:extLst>
          </p:cNvPr>
          <p:cNvSpPr/>
          <p:nvPr/>
        </p:nvSpPr>
        <p:spPr>
          <a:xfrm rot="5400000">
            <a:off x="4698688" y="4525758"/>
            <a:ext cx="282684" cy="200066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177E6486-691E-7B41-9C10-B2ED8DA3B029}"/>
              </a:ext>
            </a:extLst>
          </p:cNvPr>
          <p:cNvSpPr/>
          <p:nvPr/>
        </p:nvSpPr>
        <p:spPr>
          <a:xfrm rot="5400000">
            <a:off x="6954988" y="4525759"/>
            <a:ext cx="282684" cy="200066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D9360A11-0E1A-A341-80D9-A18E0A9A0D09}"/>
              </a:ext>
            </a:extLst>
          </p:cNvPr>
          <p:cNvSpPr/>
          <p:nvPr/>
        </p:nvSpPr>
        <p:spPr>
          <a:xfrm rot="5400000">
            <a:off x="8511432" y="5225613"/>
            <a:ext cx="257125" cy="57539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AE6A0E-E508-9E4E-BED0-92288E36F200}"/>
              </a:ext>
            </a:extLst>
          </p:cNvPr>
          <p:cNvSpPr txBox="1"/>
          <p:nvPr/>
        </p:nvSpPr>
        <p:spPr>
          <a:xfrm>
            <a:off x="4011424" y="5743721"/>
            <a:ext cx="1657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MSE (Reconstruction loss)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2E48A03-7EB9-4A45-988A-3F29FEE2DF2F}"/>
              </a:ext>
            </a:extLst>
          </p:cNvPr>
          <p:cNvSpPr txBox="1"/>
          <p:nvPr/>
        </p:nvSpPr>
        <p:spPr>
          <a:xfrm>
            <a:off x="5840361" y="5743721"/>
            <a:ext cx="25119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chose q and p to be Gaussian, closed form solution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995E89-21FC-D14C-A436-4207E98E1ACD}"/>
              </a:ext>
            </a:extLst>
          </p:cNvPr>
          <p:cNvSpPr txBox="1"/>
          <p:nvPr/>
        </p:nvSpPr>
        <p:spPr>
          <a:xfrm>
            <a:off x="8278964" y="5743721"/>
            <a:ext cx="20006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Intractable part, see previous slide</a:t>
            </a:r>
          </a:p>
        </p:txBody>
      </p:sp>
    </p:spTree>
    <p:extLst>
      <p:ext uri="{BB962C8B-B14F-4D97-AF65-F5344CB8AC3E}">
        <p14:creationId xmlns:p14="http://schemas.microsoft.com/office/powerpoint/2010/main" val="4102723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1C81EB4-5324-B640-88EA-43E5FF050E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6469" y="643467"/>
            <a:ext cx="5599062" cy="5571066"/>
          </a:xfrm>
          <a:prstGeom prst="rect">
            <a:avLst/>
          </a:prstGeom>
        </p:spPr>
      </p:pic>
      <p:sp>
        <p:nvSpPr>
          <p:cNvPr id="2" name="Right Brace 1">
            <a:extLst>
              <a:ext uri="{FF2B5EF4-FFF2-40B4-BE49-F238E27FC236}">
                <a16:creationId xmlns:a16="http://schemas.microsoft.com/office/drawing/2014/main" id="{A4C5589C-54C0-3E4A-80E5-E590FFC7E88F}"/>
              </a:ext>
            </a:extLst>
          </p:cNvPr>
          <p:cNvSpPr/>
          <p:nvPr/>
        </p:nvSpPr>
        <p:spPr>
          <a:xfrm>
            <a:off x="3296469" y="2322786"/>
            <a:ext cx="455724" cy="25119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EB512490-F4F6-4F47-9F66-277857434C14}"/>
              </a:ext>
            </a:extLst>
          </p:cNvPr>
          <p:cNvSpPr/>
          <p:nvPr/>
        </p:nvSpPr>
        <p:spPr>
          <a:xfrm rot="10800000">
            <a:off x="8201434" y="2322786"/>
            <a:ext cx="455724" cy="251197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FAA0AD-4123-0E45-B84C-D660A8D6D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857" y="3001332"/>
            <a:ext cx="3234100" cy="136419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BF2A294-38FF-F749-AC9C-9292476857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35816" y="3280322"/>
            <a:ext cx="2794000" cy="5969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B833A3B-ACC6-F340-A236-2EEDA523AB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38545" y="389467"/>
            <a:ext cx="1498600" cy="508000"/>
          </a:xfrm>
          <a:prstGeom prst="rect">
            <a:avLst/>
          </a:prstGeom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7F54066F-54D3-7147-B5E8-9CA2CDC17DDE}"/>
              </a:ext>
            </a:extLst>
          </p:cNvPr>
          <p:cNvSpPr/>
          <p:nvPr/>
        </p:nvSpPr>
        <p:spPr>
          <a:xfrm>
            <a:off x="1602658" y="4365523"/>
            <a:ext cx="462116" cy="469236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7584F1F2-EF82-144A-A873-254207AABC35}"/>
              </a:ext>
            </a:extLst>
          </p:cNvPr>
          <p:cNvSpPr/>
          <p:nvPr/>
        </p:nvSpPr>
        <p:spPr>
          <a:xfrm>
            <a:off x="9750557" y="4365523"/>
            <a:ext cx="462116" cy="469236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69D6E8-C1A8-874E-AE57-BB774C645EE5}"/>
              </a:ext>
            </a:extLst>
          </p:cNvPr>
          <p:cNvSpPr txBox="1"/>
          <p:nvPr/>
        </p:nvSpPr>
        <p:spPr>
          <a:xfrm>
            <a:off x="1455174" y="5044069"/>
            <a:ext cx="1071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KL-loss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65B9727-1A8F-F74D-BE66-00F9BF3E38A4}"/>
              </a:ext>
            </a:extLst>
          </p:cNvPr>
          <p:cNvSpPr txBox="1"/>
          <p:nvPr/>
        </p:nvSpPr>
        <p:spPr>
          <a:xfrm>
            <a:off x="9129106" y="5044069"/>
            <a:ext cx="2128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Reconstruction loss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7FE36F65-8828-E84E-9DCC-9FFEC5B78756}"/>
              </a:ext>
            </a:extLst>
          </p:cNvPr>
          <p:cNvCxnSpPr>
            <a:cxnSpLocks/>
          </p:cNvCxnSpPr>
          <p:nvPr/>
        </p:nvCxnSpPr>
        <p:spPr>
          <a:xfrm>
            <a:off x="4502820" y="656313"/>
            <a:ext cx="5675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095F9185-C9FD-0C4C-8EAC-C705B08AC018}"/>
              </a:ext>
            </a:extLst>
          </p:cNvPr>
          <p:cNvSpPr txBox="1"/>
          <p:nvPr/>
        </p:nvSpPr>
        <p:spPr>
          <a:xfrm>
            <a:off x="3412957" y="487564"/>
            <a:ext cx="1209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Sampling</a:t>
            </a:r>
          </a:p>
        </p:txBody>
      </p:sp>
    </p:spTree>
    <p:extLst>
      <p:ext uri="{BB962C8B-B14F-4D97-AF65-F5344CB8AC3E}">
        <p14:creationId xmlns:p14="http://schemas.microsoft.com/office/powerpoint/2010/main" val="856220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1904</TotalTime>
  <Words>1164</Words>
  <Application>Microsoft Macintosh PowerPoint</Application>
  <PresentationFormat>Widescreen</PresentationFormat>
  <Paragraphs>125</Paragraphs>
  <Slides>16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Autoencoders</vt:lpstr>
      <vt:lpstr>VAE is a generative model</vt:lpstr>
      <vt:lpstr>VAE set up</vt:lpstr>
      <vt:lpstr>VAE set up</vt:lpstr>
      <vt:lpstr>PowerPoint Presentation</vt:lpstr>
      <vt:lpstr>VAE – optimization objective</vt:lpstr>
      <vt:lpstr>VAE – optimization objective</vt:lpstr>
      <vt:lpstr>VAE – optimization objective (during training)</vt:lpstr>
      <vt:lpstr>PowerPoint Presentation</vt:lpstr>
      <vt:lpstr>Clearer picture(?)</vt:lpstr>
      <vt:lpstr>Actual implementation</vt:lpstr>
      <vt:lpstr>VAEs for fraud (AXATP)</vt:lpstr>
      <vt:lpstr>VAEs for fraud (AXATP)</vt:lpstr>
      <vt:lpstr>PowerPoint Presentation</vt:lpstr>
      <vt:lpstr>Conclusions</vt:lpstr>
      <vt:lpstr>Readings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LOW Lerh Shong</dc:creator>
  <cp:lastModifiedBy>LOW Lerh Shong</cp:lastModifiedBy>
  <cp:revision>46</cp:revision>
  <dcterms:created xsi:type="dcterms:W3CDTF">2019-09-20T07:02:24Z</dcterms:created>
  <dcterms:modified xsi:type="dcterms:W3CDTF">2019-10-02T08:56:51Z</dcterms:modified>
</cp:coreProperties>
</file>